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8" r:id="rId4"/>
    <p:sldId id="276" r:id="rId5"/>
    <p:sldId id="279" r:id="rId6"/>
    <p:sldId id="277" r:id="rId7"/>
    <p:sldId id="285" r:id="rId8"/>
    <p:sldId id="289" r:id="rId9"/>
    <p:sldId id="290" r:id="rId10"/>
    <p:sldId id="291" r:id="rId11"/>
    <p:sldId id="294" r:id="rId12"/>
    <p:sldId id="284" r:id="rId13"/>
    <p:sldId id="280" r:id="rId14"/>
    <p:sldId id="293" r:id="rId15"/>
    <p:sldId id="283" r:id="rId16"/>
    <p:sldId id="281" r:id="rId17"/>
    <p:sldId id="292" r:id="rId18"/>
    <p:sldId id="296" r:id="rId19"/>
    <p:sldId id="297" r:id="rId20"/>
    <p:sldId id="298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F39D90E-334C-2665-579F-2B1DCADFE660}" name="Julian Ortin, Raquel" initials="JOR" userId="S::rjulianortin@deloitte.es::f1697676-7d89-49f7-b70f-38515f2432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>
        <p:scale>
          <a:sx n="75" d="100"/>
          <a:sy n="75" d="100"/>
        </p:scale>
        <p:origin x="979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B72E4-C48A-D5F3-CBDE-F44AB2603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22A6E-41BB-1257-E88E-2FE57BBF0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AD751-9D62-0D08-8190-300215E68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C708F-AC32-BE3A-14F7-A62CECAFE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2CA8-C004-F0FD-C559-5E10AB29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4383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4970-256A-E9AE-D289-A6944AD8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85361-7973-995B-BEEB-4EA6DA3CA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1138B-D8A4-1A31-68F1-C53EAF4C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0F8FF-1B14-2CCD-83E4-8771771E4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ADF72-6A41-44DB-047F-14335CD5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311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82B17D-4CAD-4FDF-FE6C-950C1E27E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592A9-CFE2-6798-303B-1DCE94436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ECD13-52D4-61D4-2279-E6323A450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1D935-D800-7E45-69C8-193972C0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12742-244A-5A56-9298-37BF6E17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92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F186-B5B0-9393-59B3-CE7F9E49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6E29-1E74-8B72-E18E-83982437E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75F77-E73D-CF40-7221-65BB32596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D7A10-E475-3366-4652-DFA7F602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0052-3726-6B54-18D5-A03676AB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77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4832-C8F8-23DC-0E43-D47E6AE9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8A01E-4D81-C869-CCB6-5E753A2C3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D6D3E-13E8-4F76-9646-93FCA039C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CE631-355D-9ACC-D9FA-AA1EF604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57469-1F2E-23B4-7524-B9030339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2039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8C56-2849-4A29-E338-270CCE295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61593-A2CB-C559-D840-B53DCEFF0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7493A-0DA4-44F1-235C-4225D6C97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43431-A389-3941-6551-4BD7F5F4B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21F3C-D833-2ED2-8DF9-D5BE2A9C4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A182D-0673-030C-ED0E-EEA019D8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03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D9821-D693-13C0-3294-095E6935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483BF-9507-14AB-8ECA-E07544E9E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82F20-12F5-A7AB-923C-D715A420C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2A6F5-9198-E410-C08A-64520A458B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D2CF8E-8028-2DDC-BE44-D28B16D3F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90D7FD-FD2F-5572-2530-92F9C336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F6B12-A94B-17F7-6FD5-35B1B2189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781DE-F0BF-44D8-0F39-ABCF8BF6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48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2A074-7DE8-D7BE-E50E-2B19B2F6B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181F5-64DF-F25F-674C-16204418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E8E19-0880-FD9B-09E6-42C9D5990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D3573-F3C2-F2B7-D66A-8C83697A1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3001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FB35F6-0286-E5A0-605A-073C39F9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DE2D03-9E79-FBF3-0A60-A43D87B46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25A59-AA81-2982-36D5-8C2F2E7B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968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F3FA-990C-958B-2EE9-4998A233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F342-C32F-39DB-B86E-E3D42A6A0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7DF5A-BC8A-07CC-3BA2-B41DB015D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008E5-9274-C4DD-A38D-BDB2D388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B9D62-5461-2B47-E5E0-9F256298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419C-9F91-69FC-066D-A3CEDDA7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258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8FC55-9097-D365-0AA7-00DDC1D1F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EC418-2624-7F09-6EE0-0366313487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AF30F-9671-F10A-B3E3-06BD30017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39B79-6C34-7C2F-D20A-5F6C47A09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5B4248-E7C9-49F4-D859-D1D9C75CB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A2AD0-6926-A02E-8798-89CB7AB27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366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7A106-E2A4-0151-A9D9-13C8B0D6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22B27-1844-C30D-5E52-118DA3947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F7AE4-F1FB-6329-0ED1-43483CFC4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DFFFF-A375-4BC3-B5D6-759677D8DDC4}" type="datetimeFigureOut">
              <a:rPr lang="es-ES" smtClean="0"/>
              <a:t>19/04/2024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D8E90-8A04-5116-9A69-762CAE8BC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A853E-8FA7-6D22-D09C-6E56C8A12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BC64D-4791-4BC7-B6AE-10C7D6CFD7B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0937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jpe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7.png"/><Relationship Id="rId7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13711-8AD8-1B0E-5955-857C83021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5390" y="3868616"/>
            <a:ext cx="3973386" cy="2245938"/>
          </a:xfrm>
          <a:noFill/>
        </p:spPr>
        <p:txBody>
          <a:bodyPr>
            <a:normAutofit/>
          </a:bodyPr>
          <a:lstStyle/>
          <a:p>
            <a:pPr algn="just"/>
            <a:r>
              <a:rPr lang="es-ES" sz="3200" b="0" i="0" dirty="0">
                <a:solidFill>
                  <a:srgbClr val="0D0D0D"/>
                </a:solidFill>
                <a:effectLst/>
                <a:latin typeface="Söhne"/>
              </a:rPr>
              <a:t>Estudio de los factores que afectan en el ajedrez femenino a nivel internacional.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38984-A8F6-18DB-4D66-2F4DCFF6C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37" r="-5" b="-5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C91065-EA33-743E-70A0-25311049DAEB}"/>
              </a:ext>
            </a:extLst>
          </p:cNvPr>
          <p:cNvSpPr/>
          <p:nvPr/>
        </p:nvSpPr>
        <p:spPr>
          <a:xfrm>
            <a:off x="7380408" y="1120676"/>
            <a:ext cx="430335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_tradnl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Reinas del tablero</a:t>
            </a:r>
            <a:endParaRPr lang="es-E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5B58E8-7857-A09F-A99B-707353232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40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91EBD-CDFB-9288-7BCF-B33B9F55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428" y="11472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b="1" dirty="0"/>
              <a:t>¿</a:t>
            </a:r>
            <a:r>
              <a:rPr lang="es-ES" sz="4400" b="1" dirty="0"/>
              <a:t>Cuál es la distribución de ajedrecistas por continentes y país?</a:t>
            </a:r>
            <a:br>
              <a:rPr lang="es-ES" sz="4400" dirty="0"/>
            </a:br>
            <a:endParaRPr lang="es-ES" b="1" dirty="0"/>
          </a:p>
        </p:txBody>
      </p:sp>
      <p:pic>
        <p:nvPicPr>
          <p:cNvPr id="3" name="Picture 2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F5BEE2D7-7BB4-3528-A247-3E7DC300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742487" y="1147285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416F11C5-0ACC-582C-D7BE-A678F0F39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084006" y="1147285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FF779-B77C-9CD1-B51A-6D924248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787D18-C894-38DE-75B1-3EA6C1E15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231" y="2386768"/>
            <a:ext cx="6947785" cy="4365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3290A6-453B-FE0B-AA3C-362C57A7777D}"/>
              </a:ext>
            </a:extLst>
          </p:cNvPr>
          <p:cNvSpPr txBox="1"/>
          <p:nvPr/>
        </p:nvSpPr>
        <p:spPr>
          <a:xfrm>
            <a:off x="1656887" y="2048214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Año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67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C29F19-27A2-DC56-11FA-689EB9246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"/>
          <a:stretch/>
        </p:blipFill>
        <p:spPr>
          <a:xfrm>
            <a:off x="110020" y="2453054"/>
            <a:ext cx="6293353" cy="39038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B9A07D-604C-5AA2-9819-0C8B397B4B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2" r="31834"/>
          <a:stretch/>
        </p:blipFill>
        <p:spPr>
          <a:xfrm>
            <a:off x="6515936" y="2104965"/>
            <a:ext cx="3916598" cy="1529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1D1B93-00D1-6F72-2621-5FFE9B9C2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6" name="Picture 5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45A26600-B85C-1E9B-F0D7-172C087EBD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772297D3-358B-C1AD-45EC-FE41458DF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AD182B1-6CF8-024E-B22D-65CBC44950BB}"/>
              </a:ext>
            </a:extLst>
          </p:cNvPr>
          <p:cNvSpPr txBox="1">
            <a:spLocks/>
          </p:cNvSpPr>
          <p:nvPr/>
        </p:nvSpPr>
        <p:spPr>
          <a:xfrm>
            <a:off x="1963523" y="7692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¿Qué género tiene un rendimiento superior en el ajedrez? ¿La edad influye?</a:t>
            </a:r>
          </a:p>
        </p:txBody>
      </p:sp>
      <p:pic>
        <p:nvPicPr>
          <p:cNvPr id="11" name="Picture 10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4ECC828F-D94A-4C70-BECE-CDB893AD1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739E71-8FA2-D1D3-DA38-0A2EE3E24B9A}"/>
              </a:ext>
            </a:extLst>
          </p:cNvPr>
          <p:cNvSpPr txBox="1"/>
          <p:nvPr/>
        </p:nvSpPr>
        <p:spPr>
          <a:xfrm>
            <a:off x="1963523" y="1935688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Evolución 2015 - 2020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5A16C-94DD-6409-2FE6-5641C907FFF1}"/>
              </a:ext>
            </a:extLst>
          </p:cNvPr>
          <p:cNvSpPr txBox="1"/>
          <p:nvPr/>
        </p:nvSpPr>
        <p:spPr>
          <a:xfrm>
            <a:off x="6515935" y="4783755"/>
            <a:ext cx="5406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olidFill>
                  <a:srgbClr val="0D0D0D"/>
                </a:solidFill>
                <a:latin typeface="Söhne"/>
                <a:sym typeface="Wingdings" panose="05000000000000000000" pitchFamily="2" charset="2"/>
              </a:rPr>
              <a:t>La edad en que los jugadores tienden no jugar ajedrez </a:t>
            </a:r>
            <a:r>
              <a:rPr lang="es-ES_tradnl" b="1" u="sng" dirty="0">
                <a:solidFill>
                  <a:srgbClr val="0D0D0D"/>
                </a:solidFill>
                <a:latin typeface="Söhne"/>
                <a:sym typeface="Wingdings" panose="05000000000000000000" pitchFamily="2" charset="2"/>
              </a:rPr>
              <a:t>a nivel FIDE </a:t>
            </a:r>
            <a:r>
              <a:rPr lang="es-ES_tradnl" dirty="0">
                <a:solidFill>
                  <a:srgbClr val="0D0D0D"/>
                </a:solidFill>
                <a:latin typeface="Söhne"/>
                <a:sym typeface="Wingdings" panose="05000000000000000000" pitchFamily="2" charset="2"/>
              </a:rPr>
              <a:t>es antes de los 20.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olidFill>
                  <a:srgbClr val="0D0D0D"/>
                </a:solidFill>
                <a:latin typeface="Söhne"/>
                <a:sym typeface="Wingdings" panose="05000000000000000000" pitchFamily="2" charset="2"/>
              </a:rPr>
              <a:t>Proporcionalmente, dejan el ajedrez el 37,2% de mujeres y el 38,24% de hombres. 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A5D492-5D28-1A1E-6174-5F2D1EB51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935" y="3742566"/>
            <a:ext cx="31432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0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06FB0E-5AD2-882B-9F1A-18E0D531B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5" y="2309660"/>
            <a:ext cx="5206134" cy="4337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46F4B1-2004-B094-EA04-E29260C1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16" name="Picture 15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555302AA-F073-CBAD-6F00-A2617F01E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E02CC854-4FA5-31CF-8E4F-82010DB62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406172B-C25B-4A32-0950-3BBB0BEA693C}"/>
              </a:ext>
            </a:extLst>
          </p:cNvPr>
          <p:cNvSpPr txBox="1">
            <a:spLocks/>
          </p:cNvSpPr>
          <p:nvPr/>
        </p:nvSpPr>
        <p:spPr>
          <a:xfrm>
            <a:off x="1963523" y="7692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¿Qué género tiene un rendimiento superior en el ajedrez? ¿La edad influye?</a:t>
            </a:r>
          </a:p>
        </p:txBody>
      </p:sp>
      <p:pic>
        <p:nvPicPr>
          <p:cNvPr id="19" name="Picture 18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74FB6B89-4357-199E-77FA-0E9344E5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FB7C572-8CED-7837-F87A-13C3532C7E98}"/>
              </a:ext>
            </a:extLst>
          </p:cNvPr>
          <p:cNvSpPr txBox="1"/>
          <p:nvPr/>
        </p:nvSpPr>
        <p:spPr>
          <a:xfrm>
            <a:off x="1963523" y="1935688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Evolución 2015 - 2020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6D8F2-0CE8-6941-3232-DEED78C9D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340" y="4041980"/>
            <a:ext cx="3791196" cy="1613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DF96B5-9912-6031-B724-7E2892991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949" y="2457020"/>
            <a:ext cx="224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60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3" name="Picture 2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F5BEE2D7-7BB4-3528-A247-3E7DC300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416F11C5-0ACC-582C-D7BE-A678F0F39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1BABA7-14F4-9487-0502-BDB5A15AC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1"/>
          <a:stretch/>
        </p:blipFill>
        <p:spPr>
          <a:xfrm>
            <a:off x="2955420" y="2281895"/>
            <a:ext cx="5601196" cy="444427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2865678-3A42-DFE2-669A-28A8B8F6FF69}"/>
              </a:ext>
            </a:extLst>
          </p:cNvPr>
          <p:cNvSpPr txBox="1">
            <a:spLocks/>
          </p:cNvSpPr>
          <p:nvPr/>
        </p:nvSpPr>
        <p:spPr>
          <a:xfrm>
            <a:off x="1963523" y="7692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¿Qué género tiene un rendimiento superior en el ajedrez? ¿La edad influye?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B0AFA-7665-EAAA-4C95-A82945C0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4" name="Picture 3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B29F8E1C-AD0F-56B8-9D5B-8442BE39D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011D0-EC33-D97E-888A-ADABC95DB749}"/>
              </a:ext>
            </a:extLst>
          </p:cNvPr>
          <p:cNvSpPr txBox="1"/>
          <p:nvPr/>
        </p:nvSpPr>
        <p:spPr>
          <a:xfrm>
            <a:off x="2042423" y="1943341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Año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94E9F6-92FF-963F-C5D6-7CAAA0D02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37" y="2415623"/>
            <a:ext cx="1857375" cy="9239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27CD586-9FD9-53E1-92A9-8130F6D198E3}"/>
              </a:ext>
            </a:extLst>
          </p:cNvPr>
          <p:cNvSpPr/>
          <p:nvPr/>
        </p:nvSpPr>
        <p:spPr>
          <a:xfrm>
            <a:off x="66737" y="3024554"/>
            <a:ext cx="1975686" cy="3149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D59D2D-850E-ABC2-9BD3-FC5F24278CAE}"/>
              </a:ext>
            </a:extLst>
          </p:cNvPr>
          <p:cNvCxnSpPr>
            <a:stCxn id="16" idx="6"/>
          </p:cNvCxnSpPr>
          <p:nvPr/>
        </p:nvCxnSpPr>
        <p:spPr>
          <a:xfrm>
            <a:off x="2042423" y="3182051"/>
            <a:ext cx="912997" cy="9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8BF1343-7DE9-152F-2A63-05201ED23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5368" y="5938260"/>
            <a:ext cx="1235729" cy="710189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0102299-BC7B-C8F7-8108-3495E1AF2033}"/>
              </a:ext>
            </a:extLst>
          </p:cNvPr>
          <p:cNvSpPr/>
          <p:nvPr/>
        </p:nvSpPr>
        <p:spPr>
          <a:xfrm>
            <a:off x="1553022" y="5918883"/>
            <a:ext cx="1365825" cy="7567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F5C86F-F37E-C44D-B042-3141C4ACD44C}"/>
              </a:ext>
            </a:extLst>
          </p:cNvPr>
          <p:cNvCxnSpPr>
            <a:cxnSpLocks/>
          </p:cNvCxnSpPr>
          <p:nvPr/>
        </p:nvCxnSpPr>
        <p:spPr>
          <a:xfrm>
            <a:off x="2894452" y="6283797"/>
            <a:ext cx="657640" cy="1082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831F62E-AB9D-A803-F81D-9F43E056D5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8646" y="2415623"/>
            <a:ext cx="26860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3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3" name="Picture 2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F5BEE2D7-7BB4-3528-A247-3E7DC300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416F11C5-0ACC-582C-D7BE-A678F0F39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2865678-3A42-DFE2-669A-28A8B8F6FF69}"/>
              </a:ext>
            </a:extLst>
          </p:cNvPr>
          <p:cNvSpPr txBox="1">
            <a:spLocks/>
          </p:cNvSpPr>
          <p:nvPr/>
        </p:nvSpPr>
        <p:spPr>
          <a:xfrm>
            <a:off x="1963523" y="7692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¿Qué género tiene un rendimiento superior en el ajedrez? ¿La edad influye?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B0AFA-7665-EAAA-4C95-A82945C09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4" name="Picture 3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B29F8E1C-AD0F-56B8-9D5B-8442BE39D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011D0-EC33-D97E-888A-ADABC95DB749}"/>
              </a:ext>
            </a:extLst>
          </p:cNvPr>
          <p:cNvSpPr txBox="1"/>
          <p:nvPr/>
        </p:nvSpPr>
        <p:spPr>
          <a:xfrm>
            <a:off x="2042423" y="1943341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Año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1D3A9-5994-6643-3FAF-2D0362C15E3F}"/>
              </a:ext>
            </a:extLst>
          </p:cNvPr>
          <p:cNvSpPr txBox="1"/>
          <p:nvPr/>
        </p:nvSpPr>
        <p:spPr>
          <a:xfrm>
            <a:off x="2137264" y="6196881"/>
            <a:ext cx="939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Vemos que el % de jugadores de cada título es parecido.</a:t>
            </a:r>
          </a:p>
          <a:p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A4C420-0799-9240-53C9-2D8C40141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1323" y="2489654"/>
            <a:ext cx="4171950" cy="2238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23FAD8-35FE-E484-A3CC-4B74C5E7AF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5" t="2252" r="860" b="1633"/>
          <a:stretch/>
        </p:blipFill>
        <p:spPr>
          <a:xfrm>
            <a:off x="738554" y="2400202"/>
            <a:ext cx="5671038" cy="33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3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90F561-81F5-A3A1-7BD8-22F36815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88" y="2284293"/>
            <a:ext cx="6222392" cy="3689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89C8D1-45A8-D736-824D-8CC92E84F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16" name="Picture 15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BBE7D62E-567B-1BBD-3CE6-159159415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99CFC79C-7E8E-37E6-93F1-C308A70445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9E78A49-1173-6E5B-5DC1-67E0DF259789}"/>
              </a:ext>
            </a:extLst>
          </p:cNvPr>
          <p:cNvSpPr txBox="1">
            <a:spLocks/>
          </p:cNvSpPr>
          <p:nvPr/>
        </p:nvSpPr>
        <p:spPr>
          <a:xfrm>
            <a:off x="1963523" y="7692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¿Qué género tiene un rendimiento superior en el ajedrez? ¿La edad influye?</a:t>
            </a:r>
          </a:p>
        </p:txBody>
      </p:sp>
      <p:pic>
        <p:nvPicPr>
          <p:cNvPr id="19" name="Picture 18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4F8D4737-A97E-445F-467C-63F622DA7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A49CA9-1029-6CA0-0B5B-E1A4AEEDEDEE}"/>
              </a:ext>
            </a:extLst>
          </p:cNvPr>
          <p:cNvSpPr txBox="1"/>
          <p:nvPr/>
        </p:nvSpPr>
        <p:spPr>
          <a:xfrm>
            <a:off x="1963523" y="1935688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Evolución 2015 - 2020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A971FB-B7D1-E50C-9A39-8FDFA6A8D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46" y="2371904"/>
            <a:ext cx="2412294" cy="1935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766B8F-0BBB-6109-5A46-CE543F57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9890" y="2502400"/>
            <a:ext cx="224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51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5AE72-B365-69A9-AB9D-1EDC14AC5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523" y="2047846"/>
            <a:ext cx="3717247" cy="23777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E1F642-4239-E7B1-AB5E-E44CECCE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744" y="4488080"/>
            <a:ext cx="3717247" cy="23699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4E6C1A-7F4B-EDD3-9D3A-C96D0B22751C}"/>
              </a:ext>
            </a:extLst>
          </p:cNvPr>
          <p:cNvSpPr txBox="1"/>
          <p:nvPr/>
        </p:nvSpPr>
        <p:spPr>
          <a:xfrm>
            <a:off x="838771" y="2105347"/>
            <a:ext cx="782587" cy="5078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/>
              <a:t>Senior</a:t>
            </a:r>
          </a:p>
          <a:p>
            <a:r>
              <a:rPr lang="es-ES_tradnl" sz="900" dirty="0"/>
              <a:t>&gt;50 años</a:t>
            </a:r>
            <a:endParaRPr lang="es-E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270A1-74E7-5BAA-CB90-2951A7FD2412}"/>
              </a:ext>
            </a:extLst>
          </p:cNvPr>
          <p:cNvSpPr txBox="1"/>
          <p:nvPr/>
        </p:nvSpPr>
        <p:spPr>
          <a:xfrm>
            <a:off x="829575" y="4581510"/>
            <a:ext cx="810799" cy="5078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/>
              <a:t>Adulto</a:t>
            </a:r>
          </a:p>
          <a:p>
            <a:r>
              <a:rPr lang="es-ES_tradnl" sz="900" dirty="0"/>
              <a:t>18-50 años</a:t>
            </a:r>
            <a:endParaRPr lang="es-ES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56D1-CC9A-CC3F-8D70-EFBECDD5EC46}"/>
              </a:ext>
            </a:extLst>
          </p:cNvPr>
          <p:cNvSpPr txBox="1"/>
          <p:nvPr/>
        </p:nvSpPr>
        <p:spPr>
          <a:xfrm>
            <a:off x="6292835" y="2112618"/>
            <a:ext cx="849078" cy="5078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/>
              <a:t>Joven</a:t>
            </a:r>
          </a:p>
          <a:p>
            <a:r>
              <a:rPr lang="es-ES_tradnl" sz="900" dirty="0"/>
              <a:t>8-18 años</a:t>
            </a:r>
            <a:endParaRPr lang="es-E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D9E47-55C4-5A5D-203E-9D25E875CEDF}"/>
              </a:ext>
            </a:extLst>
          </p:cNvPr>
          <p:cNvSpPr txBox="1"/>
          <p:nvPr/>
        </p:nvSpPr>
        <p:spPr>
          <a:xfrm>
            <a:off x="6292834" y="4581509"/>
            <a:ext cx="849079" cy="5078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s-ES_tradnl" dirty="0"/>
              <a:t>Infante</a:t>
            </a:r>
          </a:p>
          <a:p>
            <a:r>
              <a:rPr lang="es-ES_tradnl" sz="900" dirty="0"/>
              <a:t>0-8 años</a:t>
            </a:r>
            <a:endParaRPr lang="es-ES" sz="9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E3B90E-7770-D5CB-B1BB-327ABA41E0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603"/>
          <a:stretch/>
        </p:blipFill>
        <p:spPr>
          <a:xfrm>
            <a:off x="7500123" y="2094845"/>
            <a:ext cx="3463394" cy="2171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FC82EB-E873-B456-BA67-C0E56B661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129" y="4534237"/>
            <a:ext cx="3561465" cy="22776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6ABDBE-C6F1-F513-74E5-CDC915B21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26" name="Picture 25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4B544222-AE4B-2E6A-4513-3AE602D35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A5D973E6-57EF-4D77-1CCD-CC3ECFFBE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B0500D3C-1472-64BB-A614-E4433048D0C9}"/>
              </a:ext>
            </a:extLst>
          </p:cNvPr>
          <p:cNvSpPr txBox="1">
            <a:spLocks/>
          </p:cNvSpPr>
          <p:nvPr/>
        </p:nvSpPr>
        <p:spPr>
          <a:xfrm>
            <a:off x="1963523" y="7692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¿Qué género tiene un rendimiento superior en el ajedrez? ¿La edad influye?</a:t>
            </a:r>
          </a:p>
        </p:txBody>
      </p:sp>
      <p:pic>
        <p:nvPicPr>
          <p:cNvPr id="29" name="Picture 28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F87AFB8C-9CD9-957E-DF22-D4D92FC87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328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46F4B1-2004-B094-EA04-E29260C1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16" name="Picture 15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555302AA-F073-CBAD-6F00-A2617F01E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E02CC854-4FA5-31CF-8E4F-82010DB62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406172B-C25B-4A32-0950-3BBB0BEA693C}"/>
              </a:ext>
            </a:extLst>
          </p:cNvPr>
          <p:cNvSpPr txBox="1">
            <a:spLocks/>
          </p:cNvSpPr>
          <p:nvPr/>
        </p:nvSpPr>
        <p:spPr>
          <a:xfrm>
            <a:off x="2190742" y="5870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Conclusiones</a:t>
            </a:r>
          </a:p>
        </p:txBody>
      </p:sp>
      <p:pic>
        <p:nvPicPr>
          <p:cNvPr id="19" name="Picture 18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74FB6B89-4357-199E-77FA-0E9344E5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FCD5C-043A-1A41-C4F5-90F576142DA2}"/>
              </a:ext>
            </a:extLst>
          </p:cNvPr>
          <p:cNvSpPr txBox="1"/>
          <p:nvPr/>
        </p:nvSpPr>
        <p:spPr>
          <a:xfrm>
            <a:off x="231647" y="1760388"/>
            <a:ext cx="303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Hay más hombres que</a:t>
            </a:r>
          </a:p>
          <a:p>
            <a:r>
              <a:rPr lang="es-ES_tradnl" dirty="0">
                <a:sym typeface="Wingdings" panose="05000000000000000000" pitchFamily="2" charset="2"/>
              </a:rPr>
              <a:t>     mujeres en el ajedrez. </a:t>
            </a:r>
            <a:endParaRPr lang="es-ES" dirty="0"/>
          </a:p>
        </p:txBody>
      </p:sp>
      <p:pic>
        <p:nvPicPr>
          <p:cNvPr id="10" name="Picture 9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A4500B6A-F661-5110-1474-C528D7EB0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849223" y="964040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CCA154-83AE-A7CC-A54B-D7FFF61C9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704" y="1693490"/>
            <a:ext cx="6128239" cy="3631180"/>
          </a:xfrm>
          <a:prstGeom prst="rect">
            <a:avLst/>
          </a:prstGeom>
        </p:spPr>
      </p:pic>
      <p:pic>
        <p:nvPicPr>
          <p:cNvPr id="3074" name="Picture 2" descr="Image result for torneo de ajedrez">
            <a:extLst>
              <a:ext uri="{FF2B5EF4-FFF2-40B4-BE49-F238E27FC236}">
                <a16:creationId xmlns:a16="http://schemas.microsoft.com/office/drawing/2014/main" id="{74E7937C-24D9-AF27-C342-0634E422B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027" y="1875090"/>
            <a:ext cx="2821889" cy="18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28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46F4B1-2004-B094-EA04-E29260C1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16" name="Picture 15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555302AA-F073-CBAD-6F00-A2617F01E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E02CC854-4FA5-31CF-8E4F-82010DB62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406172B-C25B-4A32-0950-3BBB0BEA693C}"/>
              </a:ext>
            </a:extLst>
          </p:cNvPr>
          <p:cNvSpPr txBox="1">
            <a:spLocks/>
          </p:cNvSpPr>
          <p:nvPr/>
        </p:nvSpPr>
        <p:spPr>
          <a:xfrm>
            <a:off x="2190742" y="5870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Conclusiones</a:t>
            </a:r>
          </a:p>
        </p:txBody>
      </p:sp>
      <p:pic>
        <p:nvPicPr>
          <p:cNvPr id="19" name="Picture 18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74FB6B89-4357-199E-77FA-0E9344E5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FCD5C-043A-1A41-C4F5-90F576142DA2}"/>
              </a:ext>
            </a:extLst>
          </p:cNvPr>
          <p:cNvSpPr txBox="1"/>
          <p:nvPr/>
        </p:nvSpPr>
        <p:spPr>
          <a:xfrm>
            <a:off x="231647" y="1760388"/>
            <a:ext cx="30302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Hay más hombres que mujeres en el ajedrez.</a:t>
            </a:r>
          </a:p>
          <a:p>
            <a:endParaRPr lang="es-ES_tradnl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 Europa es el continente con más jugadores, pero Rusia es el país con más ajedrecistas.</a:t>
            </a:r>
          </a:p>
          <a:p>
            <a:endParaRPr lang="es-ES_tradnl" dirty="0">
              <a:sym typeface="Wingdings" panose="05000000000000000000" pitchFamily="2" charset="2"/>
            </a:endParaRPr>
          </a:p>
          <a:p>
            <a:endParaRPr lang="es-ES_tradnl" dirty="0">
              <a:sym typeface="Wingdings" panose="05000000000000000000" pitchFamily="2" charset="2"/>
            </a:endParaRPr>
          </a:p>
        </p:txBody>
      </p:sp>
      <p:pic>
        <p:nvPicPr>
          <p:cNvPr id="10" name="Picture 9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A4500B6A-F661-5110-1474-C528D7EB0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849223" y="964040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5D84E0-9C43-3330-FD22-518985426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465" y="1760388"/>
            <a:ext cx="6306113" cy="39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8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46F4B1-2004-B094-EA04-E29260C1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16" name="Picture 15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555302AA-F073-CBAD-6F00-A2617F01E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E02CC854-4FA5-31CF-8E4F-82010DB62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406172B-C25B-4A32-0950-3BBB0BEA693C}"/>
              </a:ext>
            </a:extLst>
          </p:cNvPr>
          <p:cNvSpPr txBox="1">
            <a:spLocks/>
          </p:cNvSpPr>
          <p:nvPr/>
        </p:nvSpPr>
        <p:spPr>
          <a:xfrm>
            <a:off x="2190742" y="5870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Conclusiones</a:t>
            </a:r>
          </a:p>
        </p:txBody>
      </p:sp>
      <p:pic>
        <p:nvPicPr>
          <p:cNvPr id="19" name="Picture 18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74FB6B89-4357-199E-77FA-0E9344E5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FCD5C-043A-1A41-C4F5-90F576142DA2}"/>
              </a:ext>
            </a:extLst>
          </p:cNvPr>
          <p:cNvSpPr txBox="1"/>
          <p:nvPr/>
        </p:nvSpPr>
        <p:spPr>
          <a:xfrm>
            <a:off x="231647" y="1760388"/>
            <a:ext cx="30302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Hay más hombres que mujeres en el ajedrez.</a:t>
            </a:r>
          </a:p>
          <a:p>
            <a:endParaRPr lang="es-ES_tradnl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 Europa es el continente con más jugadores, pero Rusia es el país con más ajedrecistas.</a:t>
            </a:r>
          </a:p>
          <a:p>
            <a:endParaRPr lang="es-ES_tradnl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El % relativo de GM, IM y FM son parecidos entre hombres y mujeres</a:t>
            </a:r>
          </a:p>
        </p:txBody>
      </p:sp>
      <p:pic>
        <p:nvPicPr>
          <p:cNvPr id="10" name="Picture 9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A4500B6A-F661-5110-1474-C528D7EB0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849223" y="964040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D3C16B-4283-CEB6-0E38-992C06907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5" t="2252" r="860" b="1633"/>
          <a:stretch/>
        </p:blipFill>
        <p:spPr>
          <a:xfrm>
            <a:off x="4441498" y="1766391"/>
            <a:ext cx="5671038" cy="333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1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8625312B-4DD6-1465-DDE3-6D3A14C10A3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91EBD-CDFB-9288-7BCF-B33B9F55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071" y="601528"/>
            <a:ext cx="10515600" cy="1325563"/>
          </a:xfrm>
        </p:spPr>
        <p:txBody>
          <a:bodyPr/>
          <a:lstStyle/>
          <a:p>
            <a:r>
              <a:rPr lang="es-ES_tradnl" b="1" dirty="0"/>
              <a:t>Introducción</a:t>
            </a:r>
            <a:endParaRPr lang="es-ES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FB488B4-8DF3-F7AA-0692-8CD198B2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61" y="1927091"/>
            <a:ext cx="8406675" cy="41077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D46D35-BFEA-75E2-0206-0A314252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7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46F4B1-2004-B094-EA04-E29260C1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16" name="Picture 15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555302AA-F073-CBAD-6F00-A2617F01E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24666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E02CC854-4FA5-31CF-8E4F-82010DB62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66185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406172B-C25B-4A32-0950-3BBB0BEA693C}"/>
              </a:ext>
            </a:extLst>
          </p:cNvPr>
          <p:cNvSpPr txBox="1">
            <a:spLocks/>
          </p:cNvSpPr>
          <p:nvPr/>
        </p:nvSpPr>
        <p:spPr>
          <a:xfrm>
            <a:off x="2190742" y="5870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es-ES" sz="4000" b="1" dirty="0"/>
              <a:t>Conclusiones</a:t>
            </a:r>
          </a:p>
        </p:txBody>
      </p:sp>
      <p:pic>
        <p:nvPicPr>
          <p:cNvPr id="19" name="Picture 18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74FB6B89-4357-199E-77FA-0E9344E5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507704" y="966324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FCD5C-043A-1A41-C4F5-90F576142DA2}"/>
              </a:ext>
            </a:extLst>
          </p:cNvPr>
          <p:cNvSpPr txBox="1"/>
          <p:nvPr/>
        </p:nvSpPr>
        <p:spPr>
          <a:xfrm>
            <a:off x="231647" y="1760388"/>
            <a:ext cx="30302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Hay más hombres que mujeres en el ajedrez.</a:t>
            </a:r>
          </a:p>
          <a:p>
            <a:endParaRPr lang="es-ES_tradnl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 Europa es el continente con más jugadores, pero Rusia es el país con más ajedrecistas.</a:t>
            </a:r>
          </a:p>
          <a:p>
            <a:endParaRPr lang="es-ES_tradnl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El % relativo de GM, IM y FM son parecidos entre hombres y mujeres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s-ES_tradnl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El Elo FIDE es favorable en los hombres.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s-ES_tradnl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El Elo FIDE es favorable en seniors y adultos.</a:t>
            </a:r>
          </a:p>
          <a:p>
            <a:endParaRPr lang="es-ES_tradnl" dirty="0">
              <a:sym typeface="Wingdings" panose="05000000000000000000" pitchFamily="2" charset="2"/>
            </a:endParaRPr>
          </a:p>
          <a:p>
            <a:endParaRPr lang="es-ES_tradnl" dirty="0">
              <a:sym typeface="Wingdings" panose="05000000000000000000" pitchFamily="2" charset="2"/>
            </a:endParaRPr>
          </a:p>
        </p:txBody>
      </p:sp>
      <p:pic>
        <p:nvPicPr>
          <p:cNvPr id="10" name="Picture 9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A4500B6A-F661-5110-1474-C528D7EB0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849223" y="964040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37108-73D4-B687-89D6-C794153EB9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19" b="933"/>
          <a:stretch/>
        </p:blipFill>
        <p:spPr>
          <a:xfrm>
            <a:off x="4331648" y="2282532"/>
            <a:ext cx="6844352" cy="320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1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912057-E0E4-5624-FD70-EDCC72640B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CC002-7D3B-083F-348B-C7BF0C3EB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61" y="1927091"/>
            <a:ext cx="8406675" cy="41077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91EBD-CDFB-9288-7BCF-B33B9F55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121" y="644975"/>
            <a:ext cx="10515600" cy="1325563"/>
          </a:xfrm>
        </p:spPr>
        <p:txBody>
          <a:bodyPr/>
          <a:lstStyle/>
          <a:p>
            <a:r>
              <a:rPr lang="es-ES_tradnl" b="1" dirty="0"/>
              <a:t>Introducción</a:t>
            </a:r>
            <a:endParaRPr lang="es-E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D2351-58BA-D10C-5080-69CF1EB0E6A9}"/>
              </a:ext>
            </a:extLst>
          </p:cNvPr>
          <p:cNvSpPr/>
          <p:nvPr/>
        </p:nvSpPr>
        <p:spPr>
          <a:xfrm>
            <a:off x="1705861" y="3076575"/>
            <a:ext cx="1836058" cy="1140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DAD689-4D3F-7C84-8BE5-F1CF81F02DDF}"/>
              </a:ext>
            </a:extLst>
          </p:cNvPr>
          <p:cNvCxnSpPr/>
          <p:nvPr/>
        </p:nvCxnSpPr>
        <p:spPr>
          <a:xfrm>
            <a:off x="1183619" y="2522659"/>
            <a:ext cx="404446" cy="5539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6DEB43-9E7D-05F0-E568-AA40F68E1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8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7FEB8-7237-990C-F76E-73679EFA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91EBD-CDFB-9288-7BCF-B33B9F55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021" y="573008"/>
            <a:ext cx="10515600" cy="1325563"/>
          </a:xfrm>
        </p:spPr>
        <p:txBody>
          <a:bodyPr/>
          <a:lstStyle/>
          <a:p>
            <a:r>
              <a:rPr lang="es-ES_tradnl" b="1" dirty="0"/>
              <a:t>Introducción</a:t>
            </a:r>
            <a:endParaRPr lang="es-E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411FE-77F9-084B-0BCB-291E29DC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887424"/>
            <a:ext cx="7888166" cy="44752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FFA321-EB92-E9A2-D81D-8C60E89E2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7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7FEB8-7237-990C-F76E-73679EFA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91EBD-CDFB-9288-7BCF-B33B9F55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864" y="703147"/>
            <a:ext cx="10515600" cy="1325563"/>
          </a:xfrm>
        </p:spPr>
        <p:txBody>
          <a:bodyPr/>
          <a:lstStyle/>
          <a:p>
            <a:r>
              <a:rPr lang="es-ES_tradnl" b="1" dirty="0"/>
              <a:t>Introducción</a:t>
            </a:r>
            <a:endParaRPr lang="es-E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5E351-FDBB-9C0B-AD85-AF362B2DB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pic>
        <p:nvPicPr>
          <p:cNvPr id="14338" name="Picture 2" descr="Un experimento llamado Judit Polgar - El Cohete a la Luna">
            <a:extLst>
              <a:ext uri="{FF2B5EF4-FFF2-40B4-BE49-F238E27FC236}">
                <a16:creationId xmlns:a16="http://schemas.microsoft.com/office/drawing/2014/main" id="{A44C197F-ECFE-F1D1-6EA3-586866A80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53" y="2456074"/>
            <a:ext cx="3785802" cy="261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E8D38-631D-E5FC-EAC6-E843B6D138A8}"/>
              </a:ext>
            </a:extLst>
          </p:cNvPr>
          <p:cNvSpPr txBox="1"/>
          <p:nvPr/>
        </p:nvSpPr>
        <p:spPr>
          <a:xfrm>
            <a:off x="782130" y="5113682"/>
            <a:ext cx="3809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00" i="1" dirty="0"/>
              <a:t>Judith </a:t>
            </a:r>
            <a:r>
              <a:rPr lang="es-ES_tradnl" sz="1100" i="1" dirty="0" err="1"/>
              <a:t>Polgar</a:t>
            </a:r>
            <a:r>
              <a:rPr lang="es-ES_tradnl" sz="1100" i="1" dirty="0"/>
              <a:t>, jugadora de élite de ajedrez</a:t>
            </a:r>
            <a:endParaRPr lang="es-ES" sz="1100" i="1" dirty="0"/>
          </a:p>
        </p:txBody>
      </p:sp>
      <p:pic>
        <p:nvPicPr>
          <p:cNvPr id="7" name="Picture 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5E4299CF-3FE6-674F-8877-843A8F946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4878647" y="2043192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C6CEFF-08CB-E61E-7A0D-24FB94EC6812}"/>
              </a:ext>
            </a:extLst>
          </p:cNvPr>
          <p:cNvSpPr txBox="1">
            <a:spLocks/>
          </p:cNvSpPr>
          <p:nvPr/>
        </p:nvSpPr>
        <p:spPr>
          <a:xfrm>
            <a:off x="5143907" y="2028710"/>
            <a:ext cx="6510704" cy="926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/>
              <a:t>¿Cuál es el género predominante en el ajedrez?</a:t>
            </a:r>
          </a:p>
        </p:txBody>
      </p:sp>
      <p:pic>
        <p:nvPicPr>
          <p:cNvPr id="9" name="Picture 8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F3410415-961E-09BC-2A57-8428564BF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4897733" y="2788531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D088D357-DA87-4736-8287-D4BD5CB84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5162993" y="2788531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33FAE30-A632-AF69-2938-1C69B9DAE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5783" y="2761952"/>
            <a:ext cx="6510704" cy="926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/>
              <a:t>¿Cuál es la distribución de ajedrecistas por continentes y país?</a:t>
            </a:r>
          </a:p>
        </p:txBody>
      </p:sp>
      <p:pic>
        <p:nvPicPr>
          <p:cNvPr id="12" name="Picture 11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B78E9CE2-BCE8-7967-E9D9-7094E0EC2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4915300" y="3792523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1C684D30-B97F-80A0-91A3-DDD0F38FC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5180560" y="3792523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B9A0A822-E61B-8CE7-D8EB-215521366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5445820" y="3792523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73EA72-ECB2-5D15-5E28-1F989CA4D434}"/>
              </a:ext>
            </a:extLst>
          </p:cNvPr>
          <p:cNvSpPr txBox="1">
            <a:spLocks/>
          </p:cNvSpPr>
          <p:nvPr/>
        </p:nvSpPr>
        <p:spPr>
          <a:xfrm>
            <a:off x="5711080" y="3761732"/>
            <a:ext cx="6510704" cy="445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¿Qué género tiene un rendimiento superior en el ajedrez? </a:t>
            </a:r>
            <a:r>
              <a:rPr lang="es-ES_tradnl" sz="2400" dirty="0"/>
              <a:t>¿La edad influye?</a:t>
            </a:r>
            <a:endParaRPr lang="es-ES" sz="240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3" name="Picture 2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187DF454-8754-42C3-20C0-4D74A393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4897733" y="4962410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5551308C-58BF-C685-E59C-8E4A37D12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5162993" y="4962410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9D7CF294-40F8-866B-88FE-1342E6BA8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5428253" y="4962410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48149FBC-3B79-6243-8C29-15C26CDA8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5693513" y="4962410"/>
            <a:ext cx="265260" cy="41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E016040-1981-820B-7845-644DAA15CA34}"/>
              </a:ext>
            </a:extLst>
          </p:cNvPr>
          <p:cNvSpPr txBox="1">
            <a:spLocks/>
          </p:cNvSpPr>
          <p:nvPr/>
        </p:nvSpPr>
        <p:spPr>
          <a:xfrm>
            <a:off x="5958773" y="4947014"/>
            <a:ext cx="6510704" cy="445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/>
              <a:t>Conclusiones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0437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91EBD-CDFB-9288-7BCF-B33B9F55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92" y="751509"/>
            <a:ext cx="10958029" cy="1325563"/>
          </a:xfrm>
        </p:spPr>
        <p:txBody>
          <a:bodyPr/>
          <a:lstStyle/>
          <a:p>
            <a:r>
              <a:rPr lang="es-ES_tradnl" b="1" dirty="0"/>
              <a:t>¿Cuál es el género predominante en el ajedrez?</a:t>
            </a:r>
            <a:endParaRPr lang="es-ES" b="1" dirty="0"/>
          </a:p>
        </p:txBody>
      </p:sp>
      <p:pic>
        <p:nvPicPr>
          <p:cNvPr id="3" name="Picture 2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F5BEE2D7-7BB4-3528-A247-3E7DC300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742487" y="1147285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FF779-B77C-9CD1-B51A-6D924248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FA1029-6184-4C6C-6CBC-0DCC3CD63D9E}"/>
              </a:ext>
            </a:extLst>
          </p:cNvPr>
          <p:cNvSpPr txBox="1"/>
          <p:nvPr/>
        </p:nvSpPr>
        <p:spPr>
          <a:xfrm>
            <a:off x="1261233" y="1706974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Evolución 2015 - 2020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984CA-9194-6464-D89C-56B967310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57" y="2299735"/>
            <a:ext cx="6592143" cy="39060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5339DA-4E94-B903-0FA5-6E2607F0B5AC}"/>
              </a:ext>
            </a:extLst>
          </p:cNvPr>
          <p:cNvSpPr txBox="1"/>
          <p:nvPr/>
        </p:nvSpPr>
        <p:spPr>
          <a:xfrm>
            <a:off x="7439025" y="2462579"/>
            <a:ext cx="3719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Los hombres son el género más predominante en el ajedrez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s-ES_tradnl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ym typeface="Wingdings" panose="05000000000000000000" pitchFamily="2" charset="2"/>
              </a:rPr>
              <a:t>Con los años, la variación en este % es inferior a un 1%.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456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08A3D-CB68-3297-7E52-9586C0AB8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"/>
          <a:stretch/>
        </p:blipFill>
        <p:spPr>
          <a:xfrm>
            <a:off x="437835" y="2718515"/>
            <a:ext cx="6138811" cy="3661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733D8F-C5C0-44AC-F8A0-E3F6B4F91BCC}"/>
              </a:ext>
            </a:extLst>
          </p:cNvPr>
          <p:cNvSpPr txBox="1"/>
          <p:nvPr/>
        </p:nvSpPr>
        <p:spPr>
          <a:xfrm>
            <a:off x="6843228" y="4965380"/>
            <a:ext cx="53335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Cada año aumentan menos jugadores que el año anterior.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" b="0" i="0" dirty="0">
                <a:solidFill>
                  <a:srgbClr val="0D0D0D"/>
                </a:solidFill>
                <a:effectLst/>
                <a:latin typeface="Söhne"/>
                <a:sym typeface="Wingdings" panose="05000000000000000000" pitchFamily="2" charset="2"/>
              </a:rPr>
              <a:t>¿Factores sociales? ¿Contexto histórico? (COVID-19)</a:t>
            </a:r>
            <a:endParaRPr lang="es-ES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B9551-47C4-AA8B-07D5-31A3C83F8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694F2D-199A-A3A4-EF23-ECC702BF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428" y="11472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b="1" dirty="0"/>
              <a:t>¿</a:t>
            </a:r>
            <a:r>
              <a:rPr lang="es-ES" sz="4400" b="1" dirty="0"/>
              <a:t>Cuál es la distribución de ajedrecistas por continentes y país?</a:t>
            </a:r>
            <a:br>
              <a:rPr lang="es-ES" sz="4400" dirty="0"/>
            </a:br>
            <a:endParaRPr lang="es-ES" b="1" dirty="0"/>
          </a:p>
        </p:txBody>
      </p:sp>
      <p:pic>
        <p:nvPicPr>
          <p:cNvPr id="7" name="Picture 6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2783200D-4A69-9C7A-ACE5-EE45B0C79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742487" y="1147285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508BB6BA-6FD4-53C0-069F-E95901E93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084006" y="1147285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BE981D-4A96-9F19-805F-CCD5B711AB17}"/>
              </a:ext>
            </a:extLst>
          </p:cNvPr>
          <p:cNvSpPr txBox="1"/>
          <p:nvPr/>
        </p:nvSpPr>
        <p:spPr>
          <a:xfrm>
            <a:off x="1656887" y="2048214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Evolución 2015 - 2020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0786A-89F4-0E4E-F3CB-33431CB18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6369" y="2868624"/>
            <a:ext cx="4347796" cy="170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5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05320-A391-EBF3-3895-CE1565307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"/>
          <a:stretch/>
        </p:blipFill>
        <p:spPr>
          <a:xfrm>
            <a:off x="1004218" y="2431904"/>
            <a:ext cx="7272097" cy="4275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BB39AF-983F-FC2A-B744-3060CFB69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9E147C-4F01-AED1-2C4E-F6536BC3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9626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b="1" dirty="0"/>
              <a:t>¿</a:t>
            </a:r>
            <a:r>
              <a:rPr lang="es-ES" sz="4400" b="1" dirty="0"/>
              <a:t>Cuál es la distribución de ajedrecistas por continentes y país?</a:t>
            </a:r>
            <a:br>
              <a:rPr lang="es-ES" sz="4400" dirty="0"/>
            </a:br>
            <a:endParaRPr lang="es-ES" b="1" dirty="0"/>
          </a:p>
        </p:txBody>
      </p:sp>
      <p:pic>
        <p:nvPicPr>
          <p:cNvPr id="10" name="Picture 9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0C9601CA-E3AE-6ED3-1B01-342949741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833459" y="962647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8BE0BD95-61C9-8366-0FC6-27FAC7CF4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174978" y="962647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6924CE-5FC4-5D25-DA65-6086FA15E62F}"/>
              </a:ext>
            </a:extLst>
          </p:cNvPr>
          <p:cNvSpPr txBox="1"/>
          <p:nvPr/>
        </p:nvSpPr>
        <p:spPr>
          <a:xfrm>
            <a:off x="1676400" y="1852226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Evolución 2015 - 2020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4FC13-6F5F-A7D2-F810-D91CCD1645C1}"/>
              </a:ext>
            </a:extLst>
          </p:cNvPr>
          <p:cNvSpPr txBox="1"/>
          <p:nvPr/>
        </p:nvSpPr>
        <p:spPr>
          <a:xfrm>
            <a:off x="8336799" y="2551837"/>
            <a:ext cx="35514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olidFill>
                  <a:srgbClr val="0D0D0D"/>
                </a:solidFill>
                <a:latin typeface="Söhne"/>
                <a:sym typeface="Wingdings" panose="05000000000000000000" pitchFamily="2" charset="2"/>
              </a:rPr>
              <a:t>A</a:t>
            </a:r>
            <a:r>
              <a:rPr lang="es-ES" dirty="0" err="1">
                <a:solidFill>
                  <a:srgbClr val="0D0D0D"/>
                </a:solidFill>
                <a:latin typeface="Söhne"/>
                <a:sym typeface="Wingdings" panose="05000000000000000000" pitchFamily="2" charset="2"/>
              </a:rPr>
              <a:t>nteriormente</a:t>
            </a:r>
            <a:r>
              <a:rPr lang="es-ES" dirty="0">
                <a:solidFill>
                  <a:srgbClr val="0D0D0D"/>
                </a:solidFill>
                <a:latin typeface="Söhne"/>
                <a:sym typeface="Wingdings" panose="05000000000000000000" pitchFamily="2" charset="2"/>
              </a:rPr>
              <a:t>, hemos visto que Europa era el país que más aumentaba en jugadores, pero aquí vemos que Rusia es el país con más ventaja con respecto a los demás.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2572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E185A1C-13CD-393F-EA5A-1C26680C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033073" y="3339548"/>
            <a:ext cx="4158927" cy="3518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91EBD-CDFB-9288-7BCF-B33B9F55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428" y="114728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ES_tradnl" b="1" dirty="0"/>
              <a:t>¿</a:t>
            </a:r>
            <a:r>
              <a:rPr lang="es-ES" sz="4400" b="1" dirty="0"/>
              <a:t>Cuál es la distribución de ajedrecistas por continentes y país?</a:t>
            </a:r>
            <a:br>
              <a:rPr lang="es-ES" sz="4400" dirty="0"/>
            </a:br>
            <a:endParaRPr lang="es-ES" b="1" dirty="0"/>
          </a:p>
        </p:txBody>
      </p:sp>
      <p:pic>
        <p:nvPicPr>
          <p:cNvPr id="3" name="Picture 2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F5BEE2D7-7BB4-3528-A247-3E7DC300C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742487" y="1147285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o De La Línea De Piezas De Ajedrez. Ilustración Del Contorno Vectorial  Del Caballo De La Reina Del Peón. Tablero De Ajedrez Ilustración del Vector  - Ilustración de caballo, reina: 181802672">
            <a:extLst>
              <a:ext uri="{FF2B5EF4-FFF2-40B4-BE49-F238E27FC236}">
                <a16:creationId xmlns:a16="http://schemas.microsoft.com/office/drawing/2014/main" id="{416F11C5-0ACC-582C-D7BE-A678F0F39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7" t="39427" r="69916" b="44601"/>
          <a:stretch/>
        </p:blipFill>
        <p:spPr bwMode="auto">
          <a:xfrm>
            <a:off x="1084006" y="1147285"/>
            <a:ext cx="341519" cy="5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C9B048-5A1A-234B-D281-BF4AB911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71" y="2660193"/>
            <a:ext cx="6572713" cy="3872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FF779-B77C-9CD1-B51A-6D9242483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184"/>
            <a:ext cx="12192000" cy="738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0D8D00-7329-7448-D262-D23EA9BF7316}"/>
              </a:ext>
            </a:extLst>
          </p:cNvPr>
          <p:cNvSpPr txBox="1"/>
          <p:nvPr/>
        </p:nvSpPr>
        <p:spPr>
          <a:xfrm>
            <a:off x="1656887" y="2048214"/>
            <a:ext cx="341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b="1" u="sng" dirty="0">
                <a:solidFill>
                  <a:schemeClr val="bg2">
                    <a:lumMod val="50000"/>
                  </a:schemeClr>
                </a:solidFill>
              </a:rPr>
              <a:t>Año 2020</a:t>
            </a:r>
            <a:endParaRPr lang="es-ES" sz="1600" b="1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90776-814C-1701-744B-6FCF53DF8D31}"/>
              </a:ext>
            </a:extLst>
          </p:cNvPr>
          <p:cNvSpPr txBox="1"/>
          <p:nvPr/>
        </p:nvSpPr>
        <p:spPr>
          <a:xfrm>
            <a:off x="7750371" y="2750086"/>
            <a:ext cx="39258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s-ES_tradnl" dirty="0">
                <a:solidFill>
                  <a:srgbClr val="0D0D0D"/>
                </a:solidFill>
                <a:latin typeface="Söhne"/>
                <a:sym typeface="Wingdings" panose="05000000000000000000" pitchFamily="2" charset="2"/>
              </a:rPr>
              <a:t>Se mantiene la relación 90% M – 10% F en todos los continentes.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2374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27531</TotalTime>
  <Words>559</Words>
  <Application>Microsoft Office PowerPoint</Application>
  <PresentationFormat>Widescreen</PresentationFormat>
  <Paragraphs>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Söhne</vt:lpstr>
      <vt:lpstr>Wingdings</vt:lpstr>
      <vt:lpstr>Office Theme</vt:lpstr>
      <vt:lpstr>PowerPoint Presentation</vt:lpstr>
      <vt:lpstr>Introducción</vt:lpstr>
      <vt:lpstr>Introducción</vt:lpstr>
      <vt:lpstr>Introducción</vt:lpstr>
      <vt:lpstr>Introducción</vt:lpstr>
      <vt:lpstr>¿Cuál es el género predominante en el ajedrez?</vt:lpstr>
      <vt:lpstr>¿Cuál es la distribución de ajedrecistas por continentes y país? </vt:lpstr>
      <vt:lpstr>¿Cuál es la distribución de ajedrecistas por continentes y país? </vt:lpstr>
      <vt:lpstr>¿Cuál es la distribución de ajedrecistas por continentes y país? </vt:lpstr>
      <vt:lpstr>¿Cuál es la distribución de ajedrecistas por continentes y país?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 Ortin, Raquel</dc:creator>
  <cp:lastModifiedBy>Julian Ortin, Raquel</cp:lastModifiedBy>
  <cp:revision>101</cp:revision>
  <dcterms:created xsi:type="dcterms:W3CDTF">2024-03-23T10:49:40Z</dcterms:created>
  <dcterms:modified xsi:type="dcterms:W3CDTF">2024-04-20T08:36:28Z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2024-03-23T11:20:06Z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b99a3514-5f9d-4d6b-928a-f1904102b67d</vt:lpwstr>
  </property>
  <property fmtid="{D5CDD505-2E9C-101B-9397-08002B2CF9AE}" pid="8" name="MSIP_Label_ea60d57e-af5b-4752-ac57-3e4f28ca11dc_ContentBits">
    <vt:lpwstr>0</vt:lpwstr>
  </property>
</Properties>
</file>